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8" r:id="rId2"/>
  </p:sldMasterIdLst>
  <p:notesMasterIdLst>
    <p:notesMasterId r:id="rId16"/>
  </p:notesMasterIdLst>
  <p:sldIdLst>
    <p:sldId id="340" r:id="rId3"/>
    <p:sldId id="323" r:id="rId4"/>
    <p:sldId id="363" r:id="rId5"/>
    <p:sldId id="368" r:id="rId6"/>
    <p:sldId id="369" r:id="rId7"/>
    <p:sldId id="370" r:id="rId8"/>
    <p:sldId id="372" r:id="rId9"/>
    <p:sldId id="373" r:id="rId10"/>
    <p:sldId id="367" r:id="rId11"/>
    <p:sldId id="374" r:id="rId12"/>
    <p:sldId id="377" r:id="rId13"/>
    <p:sldId id="376" r:id="rId14"/>
    <p:sldId id="326" r:id="rId15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AE2E51"/>
    <a:srgbClr val="FFCCFF"/>
    <a:srgbClr val="F6C6ED"/>
    <a:srgbClr val="A51B8B"/>
    <a:srgbClr val="FDFAE2"/>
    <a:srgbClr val="F1B051"/>
    <a:srgbClr val="CAEBFB"/>
    <a:srgbClr val="C5B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27" y="67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2021. 07. 08.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2021. 07. 08.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2021. 07. 08.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2021. 07. 08.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FA43C-7CD0-476F-9479-9BA0E1D80254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2021. 07. 08.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78477-50A6-4CD3-A0B5-45EB0F41966C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25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DCC7A-34A9-49AA-AC9C-C70CEDB3C21D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2021. 07. 08.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08A8A-D35B-45D9-A2BE-0AF7EEE9877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38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38F00-DF8F-4245-9EE6-242C680CA9F4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2021. 07. 08.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8D9097-46FF-478D-A8AD-7B434A86400F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18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B43B1A-64EA-4E71-B497-4DF827958F2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2021. 07. 08.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0CB6A4-9FD7-422B-9018-603747245EE8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561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C60FA-38EE-48ED-8771-8B67405B21A0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2021. 07. 08.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4D16F-CF92-476A-B935-9293DE79692D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035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EB10F-ECEF-4115-95E2-DB87E9E69DF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2021. 07. 08.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966A2F-0CB6-4D49-91FF-C2DA7FEB33EC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159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1067F1-9641-4661-8CE2-E4C09572765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2021. 07. 08.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CA7D1-8A40-4F2E-8D20-7D17394E0BB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15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E31B7E-5F56-4253-8C41-BB7AC008ACF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2021. 07. 08.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D7EDD-368C-4422-89F6-7C925E097173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64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2021. 07. 08.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BFC40-85D5-422D-90F3-2BFCE4F33283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2021. 07. 08.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7A083-9F1D-4A07-AAD3-9854E9D2A71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060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FAE8DF-808F-4D63-8F45-975A037C07F9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2021. 07. 08.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E1B54D-24B6-4722-A911-3EF28A747D0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156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2B1934-D7B2-402C-A23B-178A912D182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2021. 07. 08.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4D389-DE5D-4554-B04A-394355CDF295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87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2021. 07. 08.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2021. 07. 08.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2021. 07. 08.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2021. 07. 08.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2021. 07. 08.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2021. 07. 08.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2021. 07. 08.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6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2021. 07. 08.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C6ED"/>
            </a:gs>
            <a:gs pos="98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C888E-8510-46EE-8DFB-50527AC3FC9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2021. 07. 08.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1E3B-6962-4596-97E0-2AA214D940BE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46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rooklyn_Museum_-_The_Rich_Young_Man_Went_Away_Sorrowful_(Le_jeune_homme_riche_s'en_alla_triste)_-_James_Tissot_-_overall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pi-feladatbank.reformatus.hu/ZZJBpJV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bibliamindenkie.hu/uj/LUK/18" TargetMode="External"/><Relationship Id="rId4" Type="http://schemas.openxmlformats.org/officeDocument/2006/relationships/hyperlink" Target="https://www.youtube.com/watch?v=mM37DaW1GJ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Hoffman-ChristAndTheRichYoungRuler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35252" y="3360915"/>
            <a:ext cx="11691257" cy="1446550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dirty="0" smtClean="0">
                <a:solidFill>
                  <a:srgbClr val="AE2E51"/>
                </a:solidFill>
                <a:cs typeface="Arial" panose="020B0604020202020204" pitchFamily="34" charset="0"/>
              </a:rPr>
              <a:t>A gazdag ifjú</a:t>
            </a:r>
            <a:endParaRPr lang="hu-HU" altLang="hu-HU" sz="4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555171" y="146957"/>
            <a:ext cx="4343400" cy="914400"/>
          </a:xfrm>
          <a:prstGeom prst="roundRec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James </a:t>
            </a:r>
            <a:r>
              <a:rPr lang="hu-HU" dirty="0" err="1" smtClean="0">
                <a:solidFill>
                  <a:schemeClr val="tx1"/>
                </a:solidFill>
              </a:rPr>
              <a:t>Tissot</a:t>
            </a:r>
            <a:r>
              <a:rPr lang="hu-HU" dirty="0" smtClean="0">
                <a:solidFill>
                  <a:schemeClr val="tx1"/>
                </a:solidFill>
              </a:rPr>
              <a:t>: A gazdag ifjú  szomorúan továbbment.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  <a:hlinkClick r:id="rId3"/>
              </a:rPr>
              <a:t>A kép forrása itt található.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vízszintesen 1"/>
          <p:cNvSpPr/>
          <p:nvPr/>
        </p:nvSpPr>
        <p:spPr>
          <a:xfrm>
            <a:off x="1747156" y="163800"/>
            <a:ext cx="10205357" cy="6530400"/>
          </a:xfrm>
          <a:prstGeom prst="horizontalScroll">
            <a:avLst/>
          </a:prstGeom>
          <a:gradFill>
            <a:gsLst>
              <a:gs pos="0">
                <a:srgbClr val="92D050"/>
              </a:gs>
              <a:gs pos="13000">
                <a:srgbClr val="F6C6ED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Ezen a héten ez az Ige segítsen elgondolkodni és Istenhez közelebb kerülni: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„Mert mit használ az embernek, ha az egész világot megnyeri, lelkében pedig kárt vall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Máté evangéliuma 16,26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00"/>
            <a:ext cx="2162849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  <p:sp>
        <p:nvSpPr>
          <p:cNvPr id="7" name="Felhő 6"/>
          <p:cNvSpPr/>
          <p:nvPr/>
        </p:nvSpPr>
        <p:spPr>
          <a:xfrm>
            <a:off x="2155372" y="146957"/>
            <a:ext cx="9628414" cy="532311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Ellenőrizd a tudásod!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hlinkClick r:id="rId3"/>
              </a:rPr>
              <a:t>Kattints ide és </a:t>
            </a:r>
            <a:r>
              <a:rPr lang="hu-HU" sz="2400" dirty="0" err="1" smtClean="0">
                <a:solidFill>
                  <a:schemeClr val="tx1"/>
                </a:solidFill>
                <a:hlinkClick r:id="rId3"/>
              </a:rPr>
              <a:t>készítsd</a:t>
            </a:r>
            <a:r>
              <a:rPr lang="hu-HU" sz="2400" dirty="0" smtClean="0">
                <a:solidFill>
                  <a:schemeClr val="tx1"/>
                </a:solidFill>
                <a:hlinkClick r:id="rId3"/>
              </a:rPr>
              <a:t> el a feladatokat!</a:t>
            </a:r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Írd fel, hogy melyik feladatnál mi lett az eredményed és a számokat küldd el a Hittanoktatódnak!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(Pl. 1. feladat, 6-ból 6 helyes válasz.)</a:t>
            </a: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 feladatbankban lévő feladatsor kitöltéséhez a teljes neved add meg! Nem kell külön regisztrálnod sem. </a:t>
            </a:r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61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130628" y="2233022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400" b="1" dirty="0" smtClean="0">
              <a:cs typeface="Arial" panose="020B0604020202020204" pitchFamily="34" charset="0"/>
            </a:endParaRPr>
          </a:p>
          <a:p>
            <a:pPr algn="ctr"/>
            <a:r>
              <a:rPr lang="hu-HU" sz="2400" b="1" dirty="0" smtClean="0">
                <a:cs typeface="Arial" panose="020B0604020202020204" pitchFamily="34" charset="0"/>
              </a:rPr>
              <a:t>ISTEN HOZOTT!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szükséged lesz a következőkre:</a:t>
            </a:r>
          </a:p>
          <a:p>
            <a:pPr algn="ctr"/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Laptop, okostelefon vagy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cs typeface="Arial" panose="020B0604020202020204" pitchFamily="34" charset="0"/>
              </a:rPr>
              <a:t>Hangszóró vagy fülhallgató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</a:t>
            </a:r>
            <a:r>
              <a:rPr lang="hu-H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indítsd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PPT-t! 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-128814" y="2008188"/>
            <a:ext cx="3606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 smtClean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  <a:endParaRPr lang="hu-HU" altLang="hu-HU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kercs vízszintesen 4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42508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95941" y="3690257"/>
            <a:ext cx="2367643" cy="287382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Milyen szavak jutnak eszedbe erről a képről? Írd fel őket!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380812" y="2323286"/>
            <a:ext cx="3624945" cy="216707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Erről a képről mi jut eszedbe?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 a különbség és a hasonlóság a két kép között? 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4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2497540" y="191066"/>
            <a:ext cx="9275360" cy="6454663"/>
          </a:xfrm>
          <a:prstGeom prst="roundRect">
            <a:avLst/>
          </a:prstGeom>
          <a:solidFill>
            <a:srgbClr val="F6C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tx1"/>
                </a:solidFill>
              </a:rPr>
              <a:t>Beszéld meg a családodból valakivel vagy egy barátoddal/csoporttársaddal telefonon vagy üzenetben a következő kérdéseket!</a:t>
            </a:r>
          </a:p>
          <a:p>
            <a:endParaRPr lang="hu-HU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Mit gondolsz, </a:t>
            </a:r>
            <a:r>
              <a:rPr lang="hu-HU" sz="2400" dirty="0">
                <a:solidFill>
                  <a:schemeClr val="tx1"/>
                </a:solidFill>
              </a:rPr>
              <a:t>mit jelent </a:t>
            </a:r>
            <a:r>
              <a:rPr lang="hu-HU" sz="2400" dirty="0" smtClean="0">
                <a:solidFill>
                  <a:schemeClr val="tx1"/>
                </a:solidFill>
              </a:rPr>
              <a:t>gazdagnak lenni?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Mit gondolsz, kit nevezhetünk szegénynek?</a:t>
            </a:r>
            <a:endParaRPr lang="hu-HU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chemeClr val="tx1"/>
                </a:solidFill>
              </a:rPr>
              <a:t>Miben segíthet, és miben akadályozhat, ha valaki gazdag</a:t>
            </a:r>
            <a:r>
              <a:rPr lang="hu-HU" sz="2400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Hogyan lehet az életünkre hatással, ha szegények vagyunk?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Vajon mit jelenthet, ha azt mondjuk valakire: „szegény gazdagok”?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És ha azt mondjuk, hogy „gazdag szegények”?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u-HU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A válaszaitokról készíts jegyzetet és azt vagy egy hangfelvételt küldj el a Hittanoktatódnak!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8271"/>
            <a:ext cx="221078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253884" y="290014"/>
            <a:ext cx="2160000" cy="216000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2726870" y="290016"/>
            <a:ext cx="9339943" cy="15854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Elevenítsd</a:t>
            </a:r>
            <a:r>
              <a:rPr lang="hu-HU" sz="2400" dirty="0" smtClean="0">
                <a:solidFill>
                  <a:schemeClr val="tx1"/>
                </a:solidFill>
              </a:rPr>
              <a:t> fel a gazdag ifjú történetét! Olvasd el a Bibliádból a következő Igerészt: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Lukács evangéliuma </a:t>
            </a:r>
            <a:r>
              <a:rPr lang="hu-HU" sz="2400" dirty="0" smtClean="0">
                <a:solidFill>
                  <a:schemeClr val="tx1"/>
                </a:solidFill>
              </a:rPr>
              <a:t>18,18-27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86" y="4082143"/>
            <a:ext cx="2161598" cy="2160000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2726869" y="3878400"/>
            <a:ext cx="9339943" cy="25674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hlinkClick r:id="rId4"/>
              </a:rPr>
              <a:t>Hallgasd meg a Református </a:t>
            </a:r>
            <a:r>
              <a:rPr lang="hu-HU" sz="2400" smtClean="0">
                <a:solidFill>
                  <a:schemeClr val="tx1"/>
                </a:solidFill>
                <a:hlinkClick r:id="rId4"/>
              </a:rPr>
              <a:t>Énekeskönyv 512</a:t>
            </a:r>
            <a:r>
              <a:rPr lang="hu-HU" sz="2400" dirty="0" smtClean="0">
                <a:solidFill>
                  <a:schemeClr val="tx1"/>
                </a:solidFill>
                <a:hlinkClick r:id="rId4"/>
              </a:rPr>
              <a:t>. dicséretét! </a:t>
            </a:r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Ha van énekeskönyved vagy letöltötted az applikációt el is énekelheted!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Hogyan kapcsolódhat szerinted ez az ének a bibliai történethez?</a:t>
            </a:r>
          </a:p>
          <a:p>
            <a:pPr algn="ctr"/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492566" y="2284146"/>
            <a:ext cx="780854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sz="3000" dirty="0" smtClean="0">
                <a:hlinkClick r:id="rId5"/>
              </a:rPr>
              <a:t>Ide kattintva elolvashatod a történetet online!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2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514599" y="310243"/>
            <a:ext cx="9160329" cy="58782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 gazdag ifjú története több festőt is megihletett. Mindenki más-más szemszögből alkotta meg a művét. Nézd végig a következő diákon a festményeket és válaszolj a következő kérdésekre!</a:t>
            </a:r>
          </a:p>
          <a:p>
            <a:pPr algn="just"/>
            <a:endParaRPr lang="hu-HU" sz="24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hu-HU" sz="2400" dirty="0" smtClean="0">
                <a:solidFill>
                  <a:schemeClr val="tx1"/>
                </a:solidFill>
              </a:rPr>
              <a:t>Milyen jelenetet emelt ki a bibliai történetből a festő?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u-HU" sz="2400" dirty="0" smtClean="0">
                <a:solidFill>
                  <a:schemeClr val="tx1"/>
                </a:solidFill>
              </a:rPr>
              <a:t>Olvasd el újra a bibliai történetet és nézd meg, hogy van-e valami, ami nem illik bele a történetbe, de rajta van a festményen! (Vagy éppen nem került rá…)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u-HU" sz="2400" dirty="0" smtClean="0">
                <a:solidFill>
                  <a:schemeClr val="tx1"/>
                </a:solidFill>
              </a:rPr>
              <a:t>Milyen érzéseket, gondolatokat hoz elő benned ez a festmény?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u-HU" sz="2400" dirty="0" smtClean="0">
                <a:solidFill>
                  <a:schemeClr val="tx1"/>
                </a:solidFill>
              </a:rPr>
              <a:t>Mi az alkotás legérdekesebb része?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hu-HU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Írd meg a válaszaidat és az esetleg felmerült kérdéseidet a Hittanoktatódnak! </a:t>
            </a:r>
          </a:p>
          <a:p>
            <a:pPr algn="ctr"/>
            <a:endParaRPr lang="hu-HU" sz="2400" dirty="0" smtClean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9715500" y="310243"/>
            <a:ext cx="2476500" cy="16165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Heinrich Hoffmann: Krisztus és a gazdag ifjú.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  <a:hlinkClick r:id="rId3"/>
              </a:rPr>
              <a:t>A kép forrása itt található. 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1_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2413</TotalTime>
  <Words>655</Words>
  <Application>Microsoft Office PowerPoint</Application>
  <PresentationFormat>Szélesvásznú</PresentationFormat>
  <Paragraphs>83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Nagyvárosi</vt:lpstr>
      <vt:lpstr>1_Nagyvárosi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RPI</cp:lastModifiedBy>
  <cp:revision>278</cp:revision>
  <dcterms:created xsi:type="dcterms:W3CDTF">2020-03-16T06:58:02Z</dcterms:created>
  <dcterms:modified xsi:type="dcterms:W3CDTF">2021-07-08T13:15:34Z</dcterms:modified>
</cp:coreProperties>
</file>